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8" r:id="rId4"/>
  </p:sldMasterIdLst>
  <p:notesMasterIdLst>
    <p:notesMasterId r:id="rId16"/>
  </p:notesMasterIdLst>
  <p:sldIdLst>
    <p:sldId id="3284" r:id="rId5"/>
    <p:sldId id="2569" r:id="rId6"/>
    <p:sldId id="3275" r:id="rId7"/>
    <p:sldId id="3290" r:id="rId8"/>
    <p:sldId id="2542" r:id="rId9"/>
    <p:sldId id="3291" r:id="rId10"/>
    <p:sldId id="3277" r:id="rId11"/>
    <p:sldId id="3292" r:id="rId12"/>
    <p:sldId id="3293" r:id="rId13"/>
    <p:sldId id="3294" r:id="rId14"/>
    <p:sldId id="2558" r:id="rId15"/>
  </p:sldIdLst>
  <p:sldSz cx="9144000" cy="5143500" type="screen16x9"/>
  <p:notesSz cx="6858000" cy="9144000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8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uettner, Arne" initials="GA" lastIdx="10" clrIdx="0">
    <p:extLst>
      <p:ext uri="{19B8F6BF-5375-455C-9EA6-DF929625EA0E}">
        <p15:presenceInfo xmlns:p15="http://schemas.microsoft.com/office/powerpoint/2012/main" userId="S::Arne.Gruettner@unisg.ch::2971ee8c-595f-49a9-a08f-823427620ef2" providerId="AD"/>
      </p:ext>
    </p:extLst>
  </p:cmAuthor>
  <p:cmAuthor id="2" name="Beyer, Samuel" initials="BS" lastIdx="1" clrIdx="1">
    <p:extLst>
      <p:ext uri="{19B8F6BF-5375-455C-9EA6-DF929625EA0E}">
        <p15:presenceInfo xmlns:p15="http://schemas.microsoft.com/office/powerpoint/2012/main" userId="S::samuel.beyer@student.unisg.ch::d8fe2b17-9273-41df-a496-02f403512a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41E"/>
    <a:srgbClr val="9DE7C6"/>
    <a:srgbClr val="249662"/>
    <a:srgbClr val="7F7F7F"/>
    <a:srgbClr val="0067B1"/>
    <a:srgbClr val="95C7E8"/>
    <a:srgbClr val="8FBFA9"/>
    <a:srgbClr val="76BEEA"/>
    <a:srgbClr val="EF4023"/>
    <a:srgbClr val="FF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9"/>
    <p:restoredTop sz="95788"/>
  </p:normalViewPr>
  <p:slideViewPr>
    <p:cSldViewPr snapToGrid="0">
      <p:cViewPr varScale="1">
        <p:scale>
          <a:sx n="125" d="100"/>
          <a:sy n="125" d="100"/>
        </p:scale>
        <p:origin x="176" y="464"/>
      </p:cViewPr>
      <p:guideLst>
        <p:guide orient="horz" pos="1620"/>
        <p:guide pos="3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D8B8C-A07F-4F86-91C0-8300805952DE}" type="datetimeFigureOut">
              <a:rPr lang="de-DE" smtClean="0"/>
              <a:pPr/>
              <a:t>23.05.21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1C78C-DF60-43AA-9025-896AF7F51202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3669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1C78C-DF60-43AA-9025-896AF7F51202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39291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6627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066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4605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0104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1434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3643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A36A7-0C05-F244-A0FB-C9E81706BC9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536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1501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79512" y="975658"/>
            <a:ext cx="8751600" cy="285978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CH"/>
              <a:t>Titelbild</a:t>
            </a:r>
            <a:endParaRPr lang="en-US"/>
          </a:p>
        </p:txBody>
      </p:sp>
      <p:pic>
        <p:nvPicPr>
          <p:cNvPr id="1026" name="Picture 2" descr="Bildergebnis fÃ¼r from insight to impac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939" y="4494378"/>
            <a:ext cx="1505173" cy="29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94037"/>
            <a:ext cx="1944216" cy="70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 13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/>
          <p:cNvSpPr/>
          <p:nvPr userDrawn="1"/>
        </p:nvSpPr>
        <p:spPr>
          <a:xfrm>
            <a:off x="791580" y="1216968"/>
            <a:ext cx="7560840" cy="3260898"/>
          </a:xfrm>
          <a:prstGeom prst="rect">
            <a:avLst/>
          </a:prstGeom>
          <a:solidFill>
            <a:schemeClr val="tx2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pic>
        <p:nvPicPr>
          <p:cNvPr id="11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911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5" name="Gerader Verbinder 4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0"/>
          </p:nvPr>
        </p:nvSpPr>
        <p:spPr>
          <a:xfrm>
            <a:off x="287524" y="934616"/>
            <a:ext cx="8532626" cy="3743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6" name="Rechteck 5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125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9"/>
          <p:cNvSpPr>
            <a:spLocks noGrp="1"/>
          </p:cNvSpPr>
          <p:nvPr>
            <p:ph type="pic" sz="quarter" idx="12"/>
          </p:nvPr>
        </p:nvSpPr>
        <p:spPr>
          <a:xfrm>
            <a:off x="4638663" y="934616"/>
            <a:ext cx="4178628" cy="3743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0"/>
          </p:nvPr>
        </p:nvSpPr>
        <p:spPr>
          <a:xfrm>
            <a:off x="287524" y="934616"/>
            <a:ext cx="4178628" cy="3743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6" name="Rechteck 5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696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0"/>
          </p:nvPr>
        </p:nvSpPr>
        <p:spPr>
          <a:xfrm>
            <a:off x="287524" y="934616"/>
            <a:ext cx="4178628" cy="37437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1"/>
          </p:nvPr>
        </p:nvSpPr>
        <p:spPr>
          <a:xfrm>
            <a:off x="4641844" y="934617"/>
            <a:ext cx="4178628" cy="1800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2"/>
          </p:nvPr>
        </p:nvSpPr>
        <p:spPr>
          <a:xfrm>
            <a:off x="4638663" y="2878163"/>
            <a:ext cx="4178628" cy="1800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6" name="Rechteck 5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578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afulat withou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5" name="Gerader Verbinder 4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35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50300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5035500"/>
            <a:ext cx="9144000" cy="10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EA6931F5-36FE-42F2-A672-B83E09A85CCF}" type="slidenum">
              <a:rPr lang="de-DE" sz="700" smtClean="0">
                <a:solidFill>
                  <a:schemeClr val="bg1"/>
                </a:solidFill>
              </a:rPr>
              <a:pPr algn="r"/>
              <a:t>‹Nr.›</a:t>
            </a:fld>
            <a:endParaRPr lang="de-DE" sz="1400">
              <a:solidFill>
                <a:schemeClr val="bg1"/>
              </a:solidFill>
            </a:endParaRPr>
          </a:p>
        </p:txBody>
      </p:sp>
      <p:cxnSp>
        <p:nvCxnSpPr>
          <p:cNvPr id="5" name="Gerader Verbinder 4"/>
          <p:cNvCxnSpPr/>
          <p:nvPr userDrawn="1"/>
        </p:nvCxnSpPr>
        <p:spPr>
          <a:xfrm>
            <a:off x="287524" y="699542"/>
            <a:ext cx="8568952" cy="0"/>
          </a:xfrm>
          <a:prstGeom prst="line">
            <a:avLst/>
          </a:prstGeom>
          <a:ln w="63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dergebnis fÃ¼r unisg iwi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76904" y="218979"/>
            <a:ext cx="1296144" cy="4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84986A-2463-A242-B256-5936AABCAC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87338" y="842963"/>
            <a:ext cx="8569325" cy="4033827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562083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58">
          <p15:clr>
            <a:srgbClr val="FBAE40"/>
          </p15:clr>
        </p15:guide>
        <p15:guide id="4" pos="5602">
          <p15:clr>
            <a:srgbClr val="FBAE40"/>
          </p15:clr>
        </p15:guide>
        <p15:guide id="5" orient="horz" pos="3072">
          <p15:clr>
            <a:srgbClr val="FBAE40"/>
          </p15:clr>
        </p15:guide>
        <p15:guide id="6" orient="horz" pos="53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D4B1072E-7971-FC4E-BAC1-AD843626936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46832068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think-cell Folie" r:id="rId13" imgW="7772400" imgH="10058400" progId="TCLayout.ActiveDocument.1">
                  <p:embed/>
                </p:oleObj>
              </mc:Choice>
              <mc:Fallback>
                <p:oleObj name="think-cell Folie" r:id="rId13" imgW="7772400" imgH="10058400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D4B1072E-7971-FC4E-BAC1-AD84362693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0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25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892" indent="-342892" algn="l" defTabSz="685783" rtl="0" eaLnBrk="1" latinLnBrk="0" hangingPunct="1">
        <a:spcBef>
          <a:spcPct val="20000"/>
        </a:spcBef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9.emf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3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philipp-schmelzer-hsg.shinyapps.io/shiny/" TargetMode="External"/><Relationship Id="rId3" Type="http://schemas.openxmlformats.org/officeDocument/2006/relationships/tags" Target="../tags/tag4.xml"/><Relationship Id="rId7" Type="http://schemas.openxmlformats.org/officeDocument/2006/relationships/image" Target="../media/image9.emf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9.emf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2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9.emf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3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9.emf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3.bin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image" Target="../media/image9.emf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3.bin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553200" y="472382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60D1EDE-7116-2443-9BDD-368CE5B3766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560388" y="-65563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560388" y="-65563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TextBox 157"/>
          <p:cNvSpPr txBox="1"/>
          <p:nvPr/>
        </p:nvSpPr>
        <p:spPr>
          <a:xfrm>
            <a:off x="706210" y="3244456"/>
            <a:ext cx="3171702" cy="7078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de-CH" sz="1000" dirty="0">
                <a:latin typeface="Arial" panose="020B0604020202020204" pitchFamily="34" charset="0"/>
                <a:ea typeface="Roboto Light" panose="02000000000000000000" pitchFamily="2" charset="0"/>
                <a:cs typeface="Arial" panose="020B0604020202020204" pitchFamily="34" charset="0"/>
              </a:rPr>
              <a:t>Philipp Schmelzer, </a:t>
            </a:r>
            <a:r>
              <a:rPr lang="de-CH" sz="1000" dirty="0">
                <a:latin typeface="Arial" panose="020B0604020202020204" pitchFamily="34" charset="0"/>
                <a:cs typeface="Arial" panose="020B0604020202020204" pitchFamily="34" charset="0"/>
              </a:rPr>
              <a:t>Masterarbeit</a:t>
            </a:r>
          </a:p>
          <a:p>
            <a:endParaRPr lang="de-CH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1000" dirty="0">
                <a:latin typeface="Arial" panose="020B0604020202020204" pitchFamily="34" charset="0"/>
                <a:cs typeface="Arial" panose="020B0604020202020204" pitchFamily="34" charset="0"/>
              </a:rPr>
              <a:t>Datum</a:t>
            </a:r>
          </a:p>
          <a:p>
            <a:r>
              <a:rPr lang="de-CH" sz="1000" dirty="0">
                <a:latin typeface="Arial" panose="020B0604020202020204" pitchFamily="34" charset="0"/>
                <a:ea typeface="Roboto Light" panose="02000000000000000000" pitchFamily="2" charset="0"/>
                <a:cs typeface="Arial" panose="020B0604020202020204" pitchFamily="34" charset="0"/>
              </a:rPr>
              <a:t> </a:t>
            </a:r>
            <a:endParaRPr lang="en-US" sz="1000" dirty="0">
              <a:latin typeface="Arial" panose="020B0604020202020204" pitchFamily="34" charset="0"/>
              <a:ea typeface="Roboto Light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711587" y="1191525"/>
            <a:ext cx="4336663" cy="1446550"/>
          </a:xfrm>
          <a:prstGeom prst="rect">
            <a:avLst/>
          </a:prstGeom>
        </p:spPr>
        <p:txBody>
          <a:bodyPr wrap="square" lIns="0" anchor="t">
            <a:spAutoFit/>
          </a:bodyPr>
          <a:lstStyle/>
          <a:p>
            <a:r>
              <a:rPr lang="de-CH" sz="2400" b="1" dirty="0">
                <a:latin typeface="Arial" panose="020B0604020202020204" pitchFamily="34" charset="0"/>
                <a:cs typeface="Arial" panose="020B0604020202020204" pitchFamily="34" charset="0"/>
              </a:rPr>
              <a:t>Evaluierung des Prototypen </a:t>
            </a:r>
          </a:p>
          <a:p>
            <a:endParaRPr lang="de-CH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24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  <a:p>
            <a:r>
              <a:rPr lang="de-CH" sz="1600" b="1" dirty="0">
                <a:latin typeface="Arial" panose="020B0604020202020204" pitchFamily="34" charset="0"/>
                <a:cs typeface="Arial" panose="020B0604020202020204" pitchFamily="34" charset="0"/>
              </a:rPr>
              <a:t>Funktion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706210" y="2975133"/>
            <a:ext cx="907551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https://upload.wikimedia.org/wikipedia/en/thumb/b/b5/University_of_St._Gallen_logo_english.svg/800px-University_of_St._Gallen_logo_english.svg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1587" y="541589"/>
            <a:ext cx="2305937" cy="49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7D65259-F36B-B846-B203-6B677EF5860D}"/>
              </a:ext>
            </a:extLst>
          </p:cNvPr>
          <p:cNvGrpSpPr/>
          <p:nvPr/>
        </p:nvGrpSpPr>
        <p:grpSpPr>
          <a:xfrm>
            <a:off x="3683489" y="0"/>
            <a:ext cx="5460511" cy="5143500"/>
            <a:chOff x="3683489" y="0"/>
            <a:chExt cx="5460511" cy="5143500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3A851924-462B-474D-A182-F8EBC415A5DB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/>
            <a:srcRect l="32253"/>
            <a:stretch/>
          </p:blipFill>
          <p:spPr>
            <a:xfrm>
              <a:off x="3683489" y="0"/>
              <a:ext cx="5460510" cy="5143500"/>
            </a:xfrm>
            <a:prstGeom prst="parallelogram">
              <a:avLst>
                <a:gd name="adj" fmla="val 48178"/>
              </a:avLst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5D0D2A9F-C9AF-5E4F-B2B3-DA62205A95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7857"/>
            <a:stretch/>
          </p:blipFill>
          <p:spPr>
            <a:xfrm>
              <a:off x="6553200" y="0"/>
              <a:ext cx="2590800" cy="5143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251929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4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ABSCHLUSS DES INTERVIEWS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Kennen Sie weitere Personen, die für ein Interview bereitstehen würden?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Klärung letzter Fragen und </a:t>
            </a:r>
            <a:r>
              <a:rPr lang="de-DE" sz="1400" dirty="0" err="1"/>
              <a:t>Verdankung</a:t>
            </a:r>
            <a:r>
              <a:rPr lang="de-DE" sz="1400" dirty="0"/>
              <a:t> des Interviewpartners </a:t>
            </a:r>
          </a:p>
        </p:txBody>
      </p:sp>
    </p:spTree>
    <p:extLst>
      <p:ext uri="{BB962C8B-B14F-4D97-AF65-F5344CB8AC3E}">
        <p14:creationId xmlns:p14="http://schemas.microsoft.com/office/powerpoint/2010/main" val="63785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996C0274-6751-BB40-A65C-308D23A1371C}"/>
              </a:ext>
            </a:extLst>
          </p:cNvPr>
          <p:cNvSpPr txBox="1"/>
          <p:nvPr/>
        </p:nvSpPr>
        <p:spPr>
          <a:xfrm>
            <a:off x="972000" y="2248584"/>
            <a:ext cx="72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3600" b="1">
                <a:solidFill>
                  <a:schemeClr val="tx2"/>
                </a:solidFill>
              </a:rPr>
              <a:t>HERZLICHEN DANK</a:t>
            </a:r>
            <a:endParaRPr lang="en-US" sz="3600" b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664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AE3EC20C-599D-9344-B7EF-7DAEF7CB2C81}"/>
              </a:ext>
            </a:extLst>
          </p:cNvPr>
          <p:cNvSpPr/>
          <p:nvPr/>
        </p:nvSpPr>
        <p:spPr>
          <a:xfrm>
            <a:off x="287338" y="3432972"/>
            <a:ext cx="2772494" cy="1587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2358003-7FDF-3145-ABEA-D261144DFF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87338" y="842964"/>
            <a:ext cx="2628469" cy="2590008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de-DE" sz="1600" b="1" dirty="0"/>
              <a:t>Der Interview-Prozess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de-DE" sz="1400" dirty="0" err="1"/>
              <a:t>Begrüssung</a:t>
            </a:r>
            <a:endParaRPr lang="de-DE" sz="1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de-DE" sz="1400" dirty="0"/>
              <a:t>Dauer des Interviews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de-DE" sz="1400" dirty="0"/>
              <a:t>Aufnahme des Interviews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de-DE" sz="1400" dirty="0"/>
              <a:t>Geplanter Ablauf für das Interview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A100C3D-9798-2A4B-9D0B-EEACD495CB72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>
                <a:solidFill>
                  <a:schemeClr val="tx2"/>
                </a:solidFill>
              </a:rPr>
              <a:t>AGENDA</a:t>
            </a:r>
            <a:endParaRPr lang="en-US" sz="1400" b="1">
              <a:solidFill>
                <a:schemeClr val="tx2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4EB8191-B6C0-3E43-8681-DBE27A490063}"/>
              </a:ext>
            </a:extLst>
          </p:cNvPr>
          <p:cNvSpPr/>
          <p:nvPr/>
        </p:nvSpPr>
        <p:spPr>
          <a:xfrm>
            <a:off x="3419878" y="842963"/>
            <a:ext cx="543678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600" b="1" dirty="0"/>
              <a:t>Das Interview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Ziele des Interviews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Testen der </a:t>
            </a:r>
            <a:r>
              <a:rPr lang="de-DE" sz="1400" dirty="0" err="1"/>
              <a:t>Shiny-Webapp</a:t>
            </a:r>
            <a:endParaRPr lang="de-DE" sz="1400" dirty="0"/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Auswertung der Funktionalität</a:t>
            </a:r>
          </a:p>
          <a:p>
            <a:pPr marL="171450" indent="-1714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Abschluss des Interview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4F763E2-8A2C-D346-BA8B-FCC2E7CC7250}"/>
              </a:ext>
            </a:extLst>
          </p:cNvPr>
          <p:cNvCxnSpPr>
            <a:cxnSpLocks/>
          </p:cNvCxnSpPr>
          <p:nvPr/>
        </p:nvCxnSpPr>
        <p:spPr>
          <a:xfrm>
            <a:off x="3059832" y="915566"/>
            <a:ext cx="0" cy="41044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94D9A37F-BC91-E94A-8510-252BEC914FF4}"/>
              </a:ext>
            </a:extLst>
          </p:cNvPr>
          <p:cNvSpPr/>
          <p:nvPr/>
        </p:nvSpPr>
        <p:spPr>
          <a:xfrm>
            <a:off x="1106633" y="4439263"/>
            <a:ext cx="13140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02325"/>
            <a:r>
              <a:rPr lang="de-CH" sz="1500" b="1">
                <a:solidFill>
                  <a:prstClr val="black"/>
                </a:solidFill>
                <a:latin typeface="Calibri"/>
              </a:rPr>
              <a:t>10-15 </a:t>
            </a:r>
            <a:r>
              <a:rPr lang="de-CH" sz="1500" b="1" dirty="0">
                <a:solidFill>
                  <a:prstClr val="black"/>
                </a:solidFill>
                <a:latin typeface="Calibri"/>
              </a:rPr>
              <a:t>min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A99EE45-02B7-034F-91E4-4A44B661A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99" t="19585" r="17801" b="17800"/>
          <a:stretch/>
        </p:blipFill>
        <p:spPr>
          <a:xfrm>
            <a:off x="513927" y="4395623"/>
            <a:ext cx="411513" cy="400110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4E224690-A491-B944-A4CC-4EDBD452E3EA}"/>
              </a:ext>
            </a:extLst>
          </p:cNvPr>
          <p:cNvSpPr/>
          <p:nvPr/>
        </p:nvSpPr>
        <p:spPr>
          <a:xfrm>
            <a:off x="527305" y="3736062"/>
            <a:ext cx="398135" cy="40011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E9A07EA-A456-AA44-8A14-1D635E7251B4}"/>
              </a:ext>
            </a:extLst>
          </p:cNvPr>
          <p:cNvSpPr/>
          <p:nvPr/>
        </p:nvSpPr>
        <p:spPr>
          <a:xfrm>
            <a:off x="1077890" y="3659118"/>
            <a:ext cx="162190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02325"/>
            <a:r>
              <a:rPr lang="de-CH" sz="1500" b="1">
                <a:solidFill>
                  <a:prstClr val="black"/>
                </a:solidFill>
                <a:latin typeface="Calibri"/>
              </a:rPr>
              <a:t>Aufnahme des Interviews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A8F5DEB4-9382-4B46-A7AE-1E635A078416}"/>
              </a:ext>
            </a:extLst>
          </p:cNvPr>
          <p:cNvSpPr/>
          <p:nvPr/>
        </p:nvSpPr>
        <p:spPr>
          <a:xfrm>
            <a:off x="2861812" y="2575598"/>
            <a:ext cx="396039" cy="30777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27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0652CE2-82DB-5843-B52F-7FD39F071B6A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MEINE PERSON / AUSGANGSLAGE</a:t>
            </a:r>
            <a:endParaRPr lang="en-US" sz="1400" b="1" dirty="0">
              <a:solidFill>
                <a:schemeClr val="tx2"/>
              </a:solidFill>
            </a:endParaRPr>
          </a:p>
        </p:txBody>
      </p:sp>
      <p:pic>
        <p:nvPicPr>
          <p:cNvPr id="6" name="Grafik 5" descr="Ein Bild, das Person, Anzug, Mann, Schlips enthält.&#10;&#10;Automatisch generierte Beschreibung">
            <a:extLst>
              <a:ext uri="{FF2B5EF4-FFF2-40B4-BE49-F238E27FC236}">
                <a16:creationId xmlns:a16="http://schemas.microsoft.com/office/drawing/2014/main" id="{5D7CE821-3F3A-5944-8E9C-A894F359B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26" y="1567619"/>
            <a:ext cx="2571750" cy="257175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17FEB61F-04C0-B947-AA23-0CFD8AE70489}"/>
              </a:ext>
            </a:extLst>
          </p:cNvPr>
          <p:cNvSpPr/>
          <p:nvPr/>
        </p:nvSpPr>
        <p:spPr>
          <a:xfrm>
            <a:off x="3438524" y="906600"/>
            <a:ext cx="5418137" cy="38937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Vorstellung Masterarbeitsthema</a:t>
            </a:r>
          </a:p>
          <a:p>
            <a:pPr defTabSz="402325"/>
            <a:endParaRPr lang="de-DE" sz="14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Programmierung von Vorhersagemodellen, die den Bedarf an Gerichten und Lebensmitteln berechnen.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Überführung dieser Daten in verständliche „Sprache“.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Entwicklung einer Visualisierung oder Benutzeroberfläche, um diese Ergebnisse in nutzbarer Weise darstellen zu können.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Ableitung von Design Prinzipien, die dieser Umwandlung zugrunde liegen und dem Endnutzer helfen die Daten zu verstehen.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933BC03-6063-C940-B9C7-2010CBEE19DC}"/>
              </a:ext>
            </a:extLst>
          </p:cNvPr>
          <p:cNvCxnSpPr>
            <a:cxnSpLocks/>
          </p:cNvCxnSpPr>
          <p:nvPr/>
        </p:nvCxnSpPr>
        <p:spPr>
          <a:xfrm>
            <a:off x="3136031" y="801266"/>
            <a:ext cx="0" cy="41044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FFC53C40-DA26-C143-9B04-6FCF389F3A4B}"/>
              </a:ext>
            </a:extLst>
          </p:cNvPr>
          <p:cNvSpPr/>
          <p:nvPr/>
        </p:nvSpPr>
        <p:spPr>
          <a:xfrm>
            <a:off x="2938012" y="2699606"/>
            <a:ext cx="396039" cy="30777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AA6DEB-A68F-1F4C-AB3A-B53913AA6950}"/>
              </a:ext>
            </a:extLst>
          </p:cNvPr>
          <p:cNvSpPr/>
          <p:nvPr/>
        </p:nvSpPr>
        <p:spPr>
          <a:xfrm>
            <a:off x="3680617" y="4016829"/>
            <a:ext cx="4933950" cy="678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t"/>
          <a:lstStyle/>
          <a:p>
            <a:pPr algn="ctr" defTabSz="402325">
              <a:lnSpc>
                <a:spcPct val="150000"/>
              </a:lnSpc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Ziel für dieses Interview: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Anforderungen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und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Bedürfnisse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der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Endnutzer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in der täglichen Verwendung</a:t>
            </a:r>
          </a:p>
        </p:txBody>
      </p:sp>
    </p:spTree>
    <p:extLst>
      <p:ext uri="{BB962C8B-B14F-4D97-AF65-F5344CB8AC3E}">
        <p14:creationId xmlns:p14="http://schemas.microsoft.com/office/powerpoint/2010/main" val="2819338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0652CE2-82DB-5843-B52F-7FD39F071B6A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ZIELE DES INTERVIEW</a:t>
            </a:r>
            <a:endParaRPr lang="en-US" sz="1400" b="1" dirty="0">
              <a:solidFill>
                <a:schemeClr val="tx2"/>
              </a:solidFill>
            </a:endParaRPr>
          </a:p>
        </p:txBody>
      </p:sp>
      <p:pic>
        <p:nvPicPr>
          <p:cNvPr id="6" name="Grafik 5" descr="Ein Bild, das Person, Anzug, Mann, Schlips enthält.&#10;&#10;Automatisch generierte Beschreibung">
            <a:extLst>
              <a:ext uri="{FF2B5EF4-FFF2-40B4-BE49-F238E27FC236}">
                <a16:creationId xmlns:a16="http://schemas.microsoft.com/office/drawing/2014/main" id="{5D7CE821-3F3A-5944-8E9C-A894F359B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26" y="1567619"/>
            <a:ext cx="2571750" cy="257175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17FEB61F-04C0-B947-AA23-0CFD8AE70489}"/>
              </a:ext>
            </a:extLst>
          </p:cNvPr>
          <p:cNvSpPr/>
          <p:nvPr/>
        </p:nvSpPr>
        <p:spPr>
          <a:xfrm>
            <a:off x="3438524" y="906600"/>
            <a:ext cx="5418137" cy="38937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Ziele für das Interview</a:t>
            </a:r>
          </a:p>
          <a:p>
            <a:pPr defTabSz="402325"/>
            <a:endParaRPr lang="de-DE" sz="14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Testen der Funktionalität der entwickelten Web-Applikation, um festzustellen, ob sie für die tägliche Anwendung geeignet ist.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Überprüfung der Applikation auf verschiedene Faktoren wie z.B. Nachvollziehbarkeit der Resultate, Vertrauenswürdigkeit der Empfehlungen, Einfachheit der Bedienung etc.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Einholen von Feedback für die Weiterentwicklung der Applikation.</a:t>
            </a:r>
          </a:p>
          <a:p>
            <a:pPr marL="285750" indent="-285750" defTabSz="402325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933BC03-6063-C940-B9C7-2010CBEE19DC}"/>
              </a:ext>
            </a:extLst>
          </p:cNvPr>
          <p:cNvCxnSpPr>
            <a:cxnSpLocks/>
          </p:cNvCxnSpPr>
          <p:nvPr/>
        </p:nvCxnSpPr>
        <p:spPr>
          <a:xfrm>
            <a:off x="3136031" y="801266"/>
            <a:ext cx="0" cy="41044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FFC53C40-DA26-C143-9B04-6FCF389F3A4B}"/>
              </a:ext>
            </a:extLst>
          </p:cNvPr>
          <p:cNvSpPr/>
          <p:nvPr/>
        </p:nvSpPr>
        <p:spPr>
          <a:xfrm>
            <a:off x="2938012" y="2699606"/>
            <a:ext cx="396039" cy="30777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AA6DEB-A68F-1F4C-AB3A-B53913AA6950}"/>
              </a:ext>
            </a:extLst>
          </p:cNvPr>
          <p:cNvSpPr/>
          <p:nvPr/>
        </p:nvSpPr>
        <p:spPr>
          <a:xfrm>
            <a:off x="3680617" y="3657601"/>
            <a:ext cx="4933950" cy="10382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t"/>
          <a:lstStyle/>
          <a:p>
            <a:pPr defTabSz="402325">
              <a:lnSpc>
                <a:spcPct val="150000"/>
              </a:lnSpc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Leitfrage für dieses Interview: </a:t>
            </a:r>
          </a:p>
          <a:p>
            <a:pPr algn="ctr" defTabSz="402325">
              <a:lnSpc>
                <a:spcPct val="150000"/>
              </a:lnSpc>
            </a:pP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Stimmt die Applikation mit den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Anforderungen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und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Bedürfnissen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der </a:t>
            </a:r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Endnutzer</a:t>
            </a:r>
            <a:r>
              <a:rPr lang="de-DE" sz="1400" dirty="0">
                <a:solidFill>
                  <a:schemeClr val="tx1"/>
                </a:solidFill>
                <a:latin typeface="Calibri"/>
                <a:cs typeface="Calibri"/>
              </a:rPr>
              <a:t> für die täglichen Verwendung überein?</a:t>
            </a:r>
          </a:p>
        </p:txBody>
      </p:sp>
    </p:spTree>
    <p:extLst>
      <p:ext uri="{BB962C8B-B14F-4D97-AF65-F5344CB8AC3E}">
        <p14:creationId xmlns:p14="http://schemas.microsoft.com/office/powerpoint/2010/main" val="1448746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47131376"/>
              </p:ext>
            </p:ext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4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ERKLÄRUNG DER APPLIKATION</a:t>
            </a:r>
            <a:endParaRPr lang="en-US" sz="1400" b="1" dirty="0">
              <a:solidFill>
                <a:schemeClr val="tx2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Link zur </a:t>
            </a:r>
            <a:r>
              <a:rPr lang="de-DE" sz="1400" dirty="0" err="1">
                <a:solidFill>
                  <a:schemeClr val="tx1"/>
                </a:solidFill>
                <a:latin typeface="Calibri"/>
              </a:rPr>
              <a:t>Webapp</a:t>
            </a:r>
            <a:r>
              <a:rPr lang="de-DE" sz="1400" dirty="0">
                <a:solidFill>
                  <a:schemeClr val="tx1"/>
                </a:solidFill>
                <a:latin typeface="Calibri"/>
              </a:rPr>
              <a:t>: </a:t>
            </a:r>
            <a:r>
              <a:rPr lang="de-DE" sz="1400" dirty="0">
                <a:solidFill>
                  <a:schemeClr val="tx1"/>
                </a:solidFill>
                <a:latin typeface="Calibri"/>
                <a:hlinkClick r:id="rId8"/>
              </a:rPr>
              <a:t>https://philipp-schmelzer-hsg.shinyapps.io/shiny/</a:t>
            </a: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defTabSz="402325"/>
            <a:r>
              <a:rPr lang="de-DE" sz="1400" b="1" dirty="0">
                <a:solidFill>
                  <a:schemeClr val="tx1"/>
                </a:solidFill>
                <a:latin typeface="Calibri"/>
              </a:rPr>
              <a:t>Kurze Erklärung der Applikation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Drei Menüvoraussagen für die nächsten 28 Tage basierend auf historischen Daten und weiteren Faktoren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Bedarfsvorhersage für einen oder für fünf ausgewählte Tage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Bedarfsverlauf der verschiedenen angebotenen Menüs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Erklärungen, die im Detail die Funktionsweise der Applikation beschreibt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Eingabemaske, mit der das Datum ausgewählt und der Bedarf an Menüs angepasst werden kann.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defTabSz="402325"/>
            <a:r>
              <a:rPr lang="de-DE" sz="1400" dirty="0">
                <a:solidFill>
                  <a:schemeClr val="tx1"/>
                </a:solidFill>
                <a:latin typeface="Calibri"/>
              </a:rPr>
              <a:t> 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defTabSz="402325"/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Überprüfung der Gestaltung und Struktur der App auf verschiedene Faktoren</a:t>
            </a:r>
          </a:p>
        </p:txBody>
      </p:sp>
    </p:spTree>
    <p:extLst>
      <p:ext uri="{BB962C8B-B14F-4D97-AF65-F5344CB8AC3E}">
        <p14:creationId xmlns:p14="http://schemas.microsoft.com/office/powerpoint/2010/main" val="4268482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7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TESTEN DER APPLIKATION</a:t>
            </a:r>
            <a:endParaRPr lang="en-US" sz="1400" b="1" dirty="0">
              <a:solidFill>
                <a:schemeClr val="tx2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r>
              <a:rPr lang="de-DE" sz="1400" b="1" dirty="0">
                <a:solidFill>
                  <a:schemeClr val="tx1"/>
                </a:solidFill>
                <a:latin typeface="Calibri"/>
              </a:rPr>
              <a:t>Der Interviewte soll folgende Operationen auf der App ausführen:</a:t>
            </a:r>
          </a:p>
          <a:p>
            <a:pPr defTabSz="402325"/>
            <a:endParaRPr lang="de-DE" sz="1400" b="1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Begutachtung der vorgeschlagenen drei Menüs auf Tages- und Wochenbasis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Auswahl eines bestimmten Tages / 5 Tage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Anpassung Menüs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Anpassung Bedarf eines Menüs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Verständnis der Icons?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Verständnis des Bedarfsverlaufs?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Ändern der betrachteten Menüs im Bedarfsverlauf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chemeClr val="tx1"/>
                </a:solidFill>
                <a:latin typeface="Calibri"/>
              </a:rPr>
              <a:t>Begutachtung der Erklärungen</a:t>
            </a:r>
          </a:p>
          <a:p>
            <a:pPr defTabSz="402325"/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defTabSz="402325"/>
            <a:r>
              <a:rPr lang="de-DE" sz="1400" dirty="0">
                <a:solidFill>
                  <a:schemeClr val="tx1"/>
                </a:solidFill>
                <a:latin typeface="Calibri"/>
              </a:rPr>
              <a:t> 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defTabSz="402325"/>
            <a:endParaRPr lang="de-DE" sz="14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Überprüfung der Gestaltung und Struktur der App auf verschiedene Faktoren</a:t>
            </a:r>
          </a:p>
        </p:txBody>
      </p:sp>
    </p:spTree>
    <p:extLst>
      <p:ext uri="{BB962C8B-B14F-4D97-AF65-F5344CB8AC3E}">
        <p14:creationId xmlns:p14="http://schemas.microsoft.com/office/powerpoint/2010/main" val="397441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3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AUSWERTUNG DER FUNKTIONALITÄT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endParaRPr lang="de-DE" sz="12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2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Feedback bzgl. Nutzbarkeit im täglichen Geschäft erhalten</a:t>
            </a: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BCECCD8E-9B10-E141-BEEB-20EDDD97EB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77378"/>
              </p:ext>
            </p:extLst>
          </p:nvPr>
        </p:nvGraphicFramePr>
        <p:xfrm>
          <a:off x="477715" y="1273810"/>
          <a:ext cx="8191500" cy="32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4039">
                  <a:extLst>
                    <a:ext uri="{9D8B030D-6E8A-4147-A177-3AD203B41FA5}">
                      <a16:colId xmlns:a16="http://schemas.microsoft.com/office/drawing/2014/main" val="61049810"/>
                    </a:ext>
                  </a:extLst>
                </a:gridCol>
                <a:gridCol w="5187461">
                  <a:extLst>
                    <a:ext uri="{9D8B030D-6E8A-4147-A177-3AD203B41FA5}">
                      <a16:colId xmlns:a16="http://schemas.microsoft.com/office/drawing/2014/main" val="385410762"/>
                    </a:ext>
                  </a:extLst>
                </a:gridCol>
              </a:tblGrid>
              <a:tr h="328940">
                <a:tc>
                  <a:txBody>
                    <a:bodyPr/>
                    <a:lstStyle/>
                    <a:p>
                      <a:r>
                        <a:rPr lang="de-DE" dirty="0"/>
                        <a:t>Zu bewertender Faktor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Bewertung 1-5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9401115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Übersichtlichkeit der Applikation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57022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Einfachheit der Struktur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8695747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Einfachheit der Bedienung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1205891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Verständlichkeit der Erklärung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76185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Glaubwürdigkeit der Vorhersagen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74428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Nachvollziehbarkeit der Vorhersagen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008907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Verständlichkeit der Vorhersagen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6781407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Nützlichkeit im Alltag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3855123"/>
                  </a:ext>
                </a:extLst>
              </a:tr>
              <a:tr h="328940">
                <a:tc>
                  <a:txBody>
                    <a:bodyPr/>
                    <a:lstStyle/>
                    <a:p>
                      <a:r>
                        <a:rPr lang="de-DE" sz="1200" dirty="0"/>
                        <a:t>Verwendbarkeit im Alltag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5807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106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2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AUSWERTUNG DER FUNKTIONALITÄT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endParaRPr lang="de-DE" sz="1200" dirty="0">
              <a:solidFill>
                <a:schemeClr val="tx1"/>
              </a:solidFill>
              <a:latin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Feedback bzgl. Nutzbarkeit im täglichen Geschäft erhalten</a:t>
            </a:r>
          </a:p>
        </p:txBody>
      </p:sp>
      <p:graphicFrame>
        <p:nvGraphicFramePr>
          <p:cNvPr id="3" name="Tabelle 3">
            <a:extLst>
              <a:ext uri="{FF2B5EF4-FFF2-40B4-BE49-F238E27FC236}">
                <a16:creationId xmlns:a16="http://schemas.microsoft.com/office/drawing/2014/main" id="{6A11B461-7F3D-5D49-B07E-1BBBEB10B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28282"/>
              </p:ext>
            </p:extLst>
          </p:nvPr>
        </p:nvGraphicFramePr>
        <p:xfrm>
          <a:off x="438600" y="1241620"/>
          <a:ext cx="82668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1465">
                  <a:extLst>
                    <a:ext uri="{9D8B030D-6E8A-4147-A177-3AD203B41FA5}">
                      <a16:colId xmlns:a16="http://schemas.microsoft.com/office/drawing/2014/main" val="2926912899"/>
                    </a:ext>
                  </a:extLst>
                </a:gridCol>
                <a:gridCol w="826477">
                  <a:extLst>
                    <a:ext uri="{9D8B030D-6E8A-4147-A177-3AD203B41FA5}">
                      <a16:colId xmlns:a16="http://schemas.microsoft.com/office/drawing/2014/main" val="4034516113"/>
                    </a:ext>
                  </a:extLst>
                </a:gridCol>
                <a:gridCol w="678858">
                  <a:extLst>
                    <a:ext uri="{9D8B030D-6E8A-4147-A177-3AD203B41FA5}">
                      <a16:colId xmlns:a16="http://schemas.microsoft.com/office/drawing/2014/main" val="9335949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Nein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1313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Vertrauen Sie den Vorhersagen der Applikation?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5926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Können Sie </a:t>
                      </a: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die Vorhersagen nachvollziehen?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8576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Wirken die Vorhersagen für Sie realistisch?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9407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Wirken die Vorhersagen für Sie glaubwürdig?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7114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Sind die Erklärungen in der App für Sie verständlich?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812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Ist die Bedienung der App für Sie intuitiv?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1907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Könnten Sie sich vorstellen eine solche Applikation bei der Menüplanung zu verwenden?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515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2003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kt 13" hidden="1">
            <a:extLst>
              <a:ext uri="{FF2B5EF4-FFF2-40B4-BE49-F238E27FC236}">
                <a16:creationId xmlns:a16="http://schemas.microsoft.com/office/drawing/2014/main" id="{CB84490F-30B3-DB4B-BB17-3F184BF633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786629" y="482895"/>
          <a:ext cx="691" cy="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3"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14" name="Objekt 13" hidden="1">
                        <a:extLst>
                          <a:ext uri="{FF2B5EF4-FFF2-40B4-BE49-F238E27FC236}">
                            <a16:creationId xmlns:a16="http://schemas.microsoft.com/office/drawing/2014/main" id="{CB84490F-30B3-DB4B-BB17-3F184BF633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6629" y="482895"/>
                        <a:ext cx="691" cy="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 hidden="1">
            <a:extLst>
              <a:ext uri="{FF2B5EF4-FFF2-40B4-BE49-F238E27FC236}">
                <a16:creationId xmlns:a16="http://schemas.microsoft.com/office/drawing/2014/main" id="{109419F6-42AA-6940-BE43-C8748BF59A5B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785938" y="482204"/>
            <a:ext cx="69099" cy="690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 defTabSz="402325"/>
            <a:endParaRPr lang="fr-FR" sz="788" b="1" err="1">
              <a:solidFill>
                <a:prstClr val="white"/>
              </a:solidFill>
              <a:latin typeface="Helvetica" pitchFamily="2" charset="0"/>
              <a:ea typeface="Verdana" panose="020B0604030504040204" pitchFamily="34" charset="0"/>
              <a:cs typeface="Helvetica"/>
              <a:sym typeface="Helvetica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0963A74-C3F3-C04B-AAAE-7F7D50DFD098}"/>
              </a:ext>
            </a:extLst>
          </p:cNvPr>
          <p:cNvSpPr txBox="1"/>
          <p:nvPr/>
        </p:nvSpPr>
        <p:spPr>
          <a:xfrm>
            <a:off x="287338" y="247749"/>
            <a:ext cx="72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>
                <a:solidFill>
                  <a:schemeClr val="tx2"/>
                </a:solidFill>
              </a:rPr>
              <a:t>FEEDBACK FÜR DIE WEITERENTWICKLUNG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60F01B0-1AEC-1A49-BD13-4A6F58D23918}"/>
              </a:ext>
            </a:extLst>
          </p:cNvPr>
          <p:cNvSpPr/>
          <p:nvPr/>
        </p:nvSpPr>
        <p:spPr>
          <a:xfrm>
            <a:off x="279368" y="1151335"/>
            <a:ext cx="8595203" cy="3580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180000" rIns="108000" rtlCol="0" anchor="t"/>
          <a:lstStyle/>
          <a:p>
            <a:pPr defTabSz="402325"/>
            <a:r>
              <a:rPr lang="de-DE" sz="1400" b="1" dirty="0">
                <a:solidFill>
                  <a:schemeClr val="tx1"/>
                </a:solidFill>
                <a:latin typeface="Calibri"/>
                <a:cs typeface="Calibri"/>
              </a:rPr>
              <a:t>Potenzial für die Weiterentwicklung</a:t>
            </a: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endParaRPr lang="de-DE" sz="14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marL="285750" indent="-285750" defTabSz="402325">
              <a:buFont typeface="Arial" panose="020B0604020202020204" pitchFamily="34" charset="0"/>
              <a:buChar char="•"/>
            </a:pPr>
            <a:r>
              <a:rPr lang="de-DE" sz="140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endParaRPr lang="de-DE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6540F07-3EFA-284B-B498-65F468FE9ED2}"/>
              </a:ext>
            </a:extLst>
          </p:cNvPr>
          <p:cNvSpPr/>
          <p:nvPr/>
        </p:nvSpPr>
        <p:spPr>
          <a:xfrm>
            <a:off x="251520" y="699542"/>
            <a:ext cx="8712968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1200"/>
              </a:spcAft>
            </a:pPr>
            <a:r>
              <a:rPr lang="de-DE" sz="1400" dirty="0"/>
              <a:t>Ziel: Feedback für die Weiterentwicklung erhalten</a:t>
            </a:r>
          </a:p>
        </p:txBody>
      </p:sp>
    </p:spTree>
    <p:extLst>
      <p:ext uri="{BB962C8B-B14F-4D97-AF65-F5344CB8AC3E}">
        <p14:creationId xmlns:p14="http://schemas.microsoft.com/office/powerpoint/2010/main" val="4377646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raMppnZpndDFATQdQ4H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IWI3 Layout">
  <a:themeElements>
    <a:clrScheme name="Benutzerdefiniert 1">
      <a:dk1>
        <a:sysClr val="windowText" lastClr="000000"/>
      </a:dk1>
      <a:lt1>
        <a:sysClr val="window" lastClr="FFFFFF"/>
      </a:lt1>
      <a:dk2>
        <a:srgbClr val="00802F"/>
      </a:dk2>
      <a:lt2>
        <a:srgbClr val="CCCCCC"/>
      </a:lt2>
      <a:accent1>
        <a:srgbClr val="00802F"/>
      </a:accent1>
      <a:accent2>
        <a:srgbClr val="ACCC3D"/>
      </a:accent2>
      <a:accent3>
        <a:srgbClr val="0067B1"/>
      </a:accent3>
      <a:accent4>
        <a:srgbClr val="95C7E8"/>
      </a:accent4>
      <a:accent5>
        <a:srgbClr val="666666"/>
      </a:accent5>
      <a:accent6>
        <a:srgbClr val="999999"/>
      </a:accent6>
      <a:hlink>
        <a:srgbClr val="95C7E8"/>
      </a:hlink>
      <a:folHlink>
        <a:srgbClr val="000000"/>
      </a:folHlink>
    </a:clrScheme>
    <a:fontScheme name="UNISG CD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Mod val="20000"/>
            <a:lumOff val="80000"/>
          </a:schemeClr>
        </a:solidFill>
        <a:ln>
          <a:solidFill>
            <a:schemeClr val="tx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 Template" id="{EB35C314-6BC3-9940-958B-8629B7D17C73}" vid="{8F6522FF-69EC-7847-9AD7-D57852467808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2A1F3827DA71F448DAC5F4A257F5665" ma:contentTypeVersion="2" ma:contentTypeDescription="Ein neues Dokument erstellen." ma:contentTypeScope="" ma:versionID="1e717dbfa7b7207dfac07c69acddd338">
  <xsd:schema xmlns:xsd="http://www.w3.org/2001/XMLSchema" xmlns:xs="http://www.w3.org/2001/XMLSchema" xmlns:p="http://schemas.microsoft.com/office/2006/metadata/properties" xmlns:ns2="3f370a08-1e6d-4642-a4b6-b6d852aed5f0" targetNamespace="http://schemas.microsoft.com/office/2006/metadata/properties" ma:root="true" ma:fieldsID="1ec3ffebd306b5464ea0dbf21c509c56" ns2:_="">
    <xsd:import namespace="3f370a08-1e6d-4642-a4b6-b6d852aed5f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370a08-1e6d-4642-a4b6-b6d852aed5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366B1C-28CE-4544-97EB-72C55EF781EC}">
  <ds:schemaRefs>
    <ds:schemaRef ds:uri="3f370a08-1e6d-4642-a4b6-b6d852aed5f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DBBB883-F70B-43A4-B01A-B7F597F7B7EF}">
  <ds:schemaRefs>
    <ds:schemaRef ds:uri="3f370a08-1e6d-4642-a4b6-b6d852aed5f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27BC059-E0DB-465B-8EBC-D93BDF57261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IWI3 Layout</Template>
  <TotalTime>0</TotalTime>
  <Words>523</Words>
  <Application>Microsoft Macintosh PowerPoint</Application>
  <PresentationFormat>Bildschirmpräsentation (16:9)</PresentationFormat>
  <Paragraphs>111</Paragraphs>
  <Slides>11</Slides>
  <Notes>7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IWI3 Layout</vt:lpstr>
      <vt:lpstr>think-cell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Marxer, NicoleSarina</dc:creator>
  <cp:lastModifiedBy>Philipp Schmelzer</cp:lastModifiedBy>
  <cp:revision>35</cp:revision>
  <cp:lastPrinted>2020-03-29T12:41:23Z</cp:lastPrinted>
  <dcterms:created xsi:type="dcterms:W3CDTF">2019-10-08T08:06:46Z</dcterms:created>
  <dcterms:modified xsi:type="dcterms:W3CDTF">2021-05-23T16:40:53Z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0x01010042A1F3827DA71F448DAC5F4A257F5665</vt:lpwstr>
  </property>
</Properties>
</file>

<file path=docProps/thumbnail.jpeg>
</file>